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58" r:id="rId4"/>
    <p:sldId id="269" r:id="rId5"/>
    <p:sldId id="264" r:id="rId6"/>
    <p:sldId id="265" r:id="rId7"/>
    <p:sldId id="259" r:id="rId8"/>
    <p:sldId id="261" r:id="rId9"/>
    <p:sldId id="270" r:id="rId10"/>
    <p:sldId id="271" r:id="rId11"/>
    <p:sldId id="276" r:id="rId12"/>
    <p:sldId id="273" r:id="rId13"/>
    <p:sldId id="274" r:id="rId14"/>
    <p:sldId id="293" r:id="rId15"/>
    <p:sldId id="277" r:id="rId16"/>
    <p:sldId id="296" r:id="rId17"/>
    <p:sldId id="287" r:id="rId18"/>
    <p:sldId id="291" r:id="rId19"/>
    <p:sldId id="290" r:id="rId20"/>
    <p:sldId id="288"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04/05/2020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t>04/05/2020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t>04/05/2020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t>04/05/2020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04/05/2020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t>04/05/2020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t>04/05/2020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t>04/05/2020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04/05/2020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04/05/2020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04/05/2020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04/05/2020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908721"/>
            <a:ext cx="7772400" cy="864095"/>
          </a:xfrm>
        </p:spPr>
        <p:txBody>
          <a:bodyPr>
            <a:normAutofit/>
          </a:bodyPr>
          <a:lstStyle/>
          <a:p>
            <a:r>
              <a:rPr lang="es-ES" sz="3200" b="1" dirty="0">
                <a:solidFill>
                  <a:srgbClr val="C00000"/>
                </a:solidFill>
              </a:rPr>
              <a:t>UNIDAD 1</a:t>
            </a:r>
          </a:p>
        </p:txBody>
      </p:sp>
      <p:sp>
        <p:nvSpPr>
          <p:cNvPr id="3" name="2 Subtítulo"/>
          <p:cNvSpPr>
            <a:spLocks noGrp="1"/>
          </p:cNvSpPr>
          <p:nvPr>
            <p:ph type="subTitle" idx="1"/>
          </p:nvPr>
        </p:nvSpPr>
        <p:spPr>
          <a:xfrm>
            <a:off x="251520" y="1628800"/>
            <a:ext cx="8064896" cy="4010000"/>
          </a:xfrm>
        </p:spPr>
        <p:txBody>
          <a:bodyPr>
            <a:normAutofit/>
          </a:bodyPr>
          <a:lstStyle/>
          <a:p>
            <a:r>
              <a:rPr lang="es-ES" b="1" dirty="0" smtClean="0">
                <a:solidFill>
                  <a:srgbClr val="C00000"/>
                </a:solidFill>
              </a:rPr>
              <a:t>DISEÑANDO EL PROYECTO DE VIDA</a:t>
            </a:r>
            <a:endParaRPr lang="es-ES" b="1" dirty="0">
              <a:solidFill>
                <a:srgbClr val="C00000"/>
              </a:solidFill>
            </a:endParaRPr>
          </a:p>
          <a:p>
            <a:endParaRPr lang="es-ES" b="1" dirty="0"/>
          </a:p>
          <a:p>
            <a:endParaRPr lang="es-ES" b="1" dirty="0" smtClean="0"/>
          </a:p>
          <a:p>
            <a:endParaRPr lang="es-ES" b="1" dirty="0"/>
          </a:p>
          <a:p>
            <a:endParaRPr lang="es-ES" b="1" dirty="0"/>
          </a:p>
          <a:p>
            <a:r>
              <a:rPr lang="es-ES" sz="2800" b="1" dirty="0">
                <a:solidFill>
                  <a:srgbClr val="C00000"/>
                </a:solidFill>
              </a:rPr>
              <a:t>IV </a:t>
            </a:r>
            <a:r>
              <a:rPr lang="es-ES" sz="2800" b="1" dirty="0" smtClean="0">
                <a:solidFill>
                  <a:srgbClr val="C00000"/>
                </a:solidFill>
              </a:rPr>
              <a:t>MEDIO</a:t>
            </a:r>
          </a:p>
          <a:p>
            <a:r>
              <a:rPr lang="es-ES" sz="2800" b="1" dirty="0" smtClean="0">
                <a:solidFill>
                  <a:srgbClr val="C00000"/>
                </a:solidFill>
              </a:rPr>
              <a:t>PROF</a:t>
            </a:r>
            <a:r>
              <a:rPr lang="es-ES" sz="2800" b="1" dirty="0">
                <a:solidFill>
                  <a:srgbClr val="C00000"/>
                </a:solidFill>
              </a:rPr>
              <a:t>. MARTA CISTERNAS RAMÍREZ</a:t>
            </a:r>
          </a:p>
        </p:txBody>
      </p:sp>
      <p:pic>
        <p:nvPicPr>
          <p:cNvPr id="4" name="Imagen 3"/>
          <p:cNvPicPr>
            <a:picLocks noChangeAspect="1"/>
          </p:cNvPicPr>
          <p:nvPr/>
        </p:nvPicPr>
        <p:blipFill>
          <a:blip r:embed="rId2"/>
          <a:stretch>
            <a:fillRect/>
          </a:stretch>
        </p:blipFill>
        <p:spPr>
          <a:xfrm>
            <a:off x="3212405" y="2204864"/>
            <a:ext cx="2143125" cy="2143125"/>
          </a:xfrm>
          <a:prstGeom prst="rect">
            <a:avLst/>
          </a:prstGeom>
        </p:spPr>
      </p:pic>
    </p:spTree>
    <p:extLst>
      <p:ext uri="{BB962C8B-B14F-4D97-AF65-F5344CB8AC3E}">
        <p14:creationId xmlns:p14="http://schemas.microsoft.com/office/powerpoint/2010/main" val="5719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2800" b="1" dirty="0" smtClean="0">
                <a:solidFill>
                  <a:srgbClr val="C00000"/>
                </a:solidFill>
                <a:latin typeface="+mn-lt"/>
              </a:rPr>
              <a:t>LOS VALORES</a:t>
            </a:r>
            <a:endParaRPr lang="es-CL" sz="2800" b="1" dirty="0">
              <a:solidFill>
                <a:srgbClr val="C00000"/>
              </a:solidFill>
              <a:latin typeface="+mn-lt"/>
            </a:endParaRPr>
          </a:p>
        </p:txBody>
      </p:sp>
      <p:sp>
        <p:nvSpPr>
          <p:cNvPr id="3" name="Marcador de contenido 2"/>
          <p:cNvSpPr>
            <a:spLocks noGrp="1"/>
          </p:cNvSpPr>
          <p:nvPr>
            <p:ph idx="1"/>
          </p:nvPr>
        </p:nvSpPr>
        <p:spPr>
          <a:xfrm>
            <a:off x="457200" y="1196752"/>
            <a:ext cx="8229600" cy="4929411"/>
          </a:xfrm>
        </p:spPr>
        <p:txBody>
          <a:bodyPr>
            <a:normAutofit/>
          </a:bodyPr>
          <a:lstStyle/>
          <a:p>
            <a:pPr marL="0" indent="0" algn="just">
              <a:buNone/>
            </a:pPr>
            <a:r>
              <a:rPr lang="es-CL" sz="2800" b="1" dirty="0" smtClean="0"/>
              <a:t>Son cualidades que poseen las cosas o situaciones por la cual son importantes para el sentido de la vida y madurez personal, de tal modo que la persona se siente interpelada y llamada por ese valor.</a:t>
            </a:r>
          </a:p>
          <a:p>
            <a:pPr marL="0" indent="0" algn="just">
              <a:buNone/>
            </a:pPr>
            <a:r>
              <a:rPr lang="es-CL" sz="2800" b="1" dirty="0">
                <a:latin typeface="+mj-lt"/>
              </a:rPr>
              <a:t>Es así como se siente la atracción por lo bello y no por lo desagradable; repugna lo violento, lo cruel, y seduce el cariño y la bondad</a:t>
            </a:r>
            <a:r>
              <a:rPr lang="es-CL" sz="2800" b="1" dirty="0" smtClean="0">
                <a:latin typeface="+mj-lt"/>
              </a:rPr>
              <a:t>.</a:t>
            </a:r>
          </a:p>
          <a:p>
            <a:pPr marL="0" indent="0" algn="just">
              <a:buNone/>
            </a:pPr>
            <a:endParaRPr lang="es-CL" sz="2800" b="1" dirty="0">
              <a:latin typeface="+mj-lt"/>
            </a:endParaRPr>
          </a:p>
          <a:p>
            <a:pPr marL="0" indent="0" algn="just">
              <a:buNone/>
            </a:pPr>
            <a:endParaRPr lang="es-CL" sz="2800" b="1" dirty="0"/>
          </a:p>
        </p:txBody>
      </p:sp>
      <p:pic>
        <p:nvPicPr>
          <p:cNvPr id="4" name="Picture 2" descr="Resultado de imagen para imagenes de cosas bellas de la v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365104"/>
            <a:ext cx="3312368"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161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3074" name="Picture 2" descr="Imagen relaciona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74638"/>
            <a:ext cx="9143999" cy="639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974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2800" b="1" dirty="0" smtClean="0">
                <a:solidFill>
                  <a:srgbClr val="C00000"/>
                </a:solidFill>
                <a:latin typeface="+mn-lt"/>
              </a:rPr>
              <a:t>LA OPCIÓN FUNDAMENTAL</a:t>
            </a:r>
            <a:endParaRPr lang="es-CL" sz="2800" b="1" dirty="0">
              <a:solidFill>
                <a:srgbClr val="C00000"/>
              </a:solidFill>
              <a:latin typeface="+mn-lt"/>
            </a:endParaRPr>
          </a:p>
        </p:txBody>
      </p:sp>
      <p:sp>
        <p:nvSpPr>
          <p:cNvPr id="3" name="Marcador de contenido 2"/>
          <p:cNvSpPr>
            <a:spLocks noGrp="1"/>
          </p:cNvSpPr>
          <p:nvPr>
            <p:ph idx="1"/>
          </p:nvPr>
        </p:nvSpPr>
        <p:spPr>
          <a:xfrm>
            <a:off x="457200" y="1196752"/>
            <a:ext cx="8229600" cy="4929411"/>
          </a:xfrm>
        </p:spPr>
        <p:txBody>
          <a:bodyPr>
            <a:normAutofit/>
          </a:bodyPr>
          <a:lstStyle/>
          <a:p>
            <a:pPr marL="0" indent="0" algn="just">
              <a:buNone/>
            </a:pPr>
            <a:r>
              <a:rPr lang="es-CL" sz="2800" b="1" dirty="0" smtClean="0"/>
              <a:t>Es una decisión básica de la persona que brota del núcleo de su personalidad y que condiciona como intención principal todos los demás actos. Se refiere al conjunto de toda la existencia: abarca a toda la persona dando orientación y sentido a toda su vida.</a:t>
            </a:r>
          </a:p>
          <a:p>
            <a:pPr marL="0" indent="0" algn="just">
              <a:buNone/>
            </a:pPr>
            <a:endParaRPr lang="es-CL" sz="2800" b="1" dirty="0" smtClean="0"/>
          </a:p>
          <a:p>
            <a:pPr marL="0" indent="0" algn="just">
              <a:buNone/>
            </a:pPr>
            <a:endParaRPr lang="es-CL" sz="2800" b="1" dirty="0"/>
          </a:p>
        </p:txBody>
      </p:sp>
      <p:pic>
        <p:nvPicPr>
          <p:cNvPr id="4" name="Picture 2" descr="Resultado de imagen para imagen de escala de valores y opcion fundam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420" y="3501009"/>
            <a:ext cx="4269159" cy="261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674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normAutofit/>
          </a:bodyPr>
          <a:lstStyle/>
          <a:p>
            <a:pPr marL="0" indent="0" algn="just">
              <a:buNone/>
            </a:pPr>
            <a:r>
              <a:rPr lang="es-CL" sz="2800" b="1" dirty="0" smtClean="0"/>
              <a:t>A partir de esa opción fundamental se articulan los valores y la persona establece su propia escala. En definitiva, la escala de valores que cada uno elige manifiesta el ideal de realización personal al que aspira.</a:t>
            </a:r>
          </a:p>
          <a:p>
            <a:pPr marL="0" indent="0" algn="just">
              <a:buNone/>
            </a:pPr>
            <a:endParaRPr lang="es-CL" sz="2800" b="1" dirty="0"/>
          </a:p>
        </p:txBody>
      </p:sp>
      <p:pic>
        <p:nvPicPr>
          <p:cNvPr id="4" name="Picture 2" descr="Resultado de imagen para imagen de escala de valores y opcion fundam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420" y="3717033"/>
            <a:ext cx="4269159" cy="240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175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457200" y="274638"/>
            <a:ext cx="8229600" cy="130026"/>
          </a:xfrm>
        </p:spPr>
        <p:txBody>
          <a:bodyPr>
            <a:normAutofit fontScale="90000"/>
          </a:bodyPr>
          <a:lstStyle/>
          <a:p>
            <a:endParaRPr lang="es-CL" sz="3600" b="1" dirty="0">
              <a:solidFill>
                <a:srgbClr val="C00000"/>
              </a:solidFill>
            </a:endParaRPr>
          </a:p>
        </p:txBody>
      </p:sp>
      <p:sp>
        <p:nvSpPr>
          <p:cNvPr id="8" name="Marcador de texto 7"/>
          <p:cNvSpPr>
            <a:spLocks noGrp="1"/>
          </p:cNvSpPr>
          <p:nvPr>
            <p:ph type="body" idx="1"/>
          </p:nvPr>
        </p:nvSpPr>
        <p:spPr/>
        <p:txBody>
          <a:bodyPr>
            <a:normAutofit/>
          </a:bodyPr>
          <a:lstStyle/>
          <a:p>
            <a:r>
              <a:rPr lang="es-CL" dirty="0" smtClean="0"/>
              <a:t> </a:t>
            </a:r>
            <a:endParaRPr lang="es-CL" dirty="0"/>
          </a:p>
        </p:txBody>
      </p:sp>
      <p:pic>
        <p:nvPicPr>
          <p:cNvPr id="4" name="Marcador de contenido 3"/>
          <p:cNvPicPr>
            <a:picLocks noGrp="1" noChangeAspect="1"/>
          </p:cNvPicPr>
          <p:nvPr>
            <p:ph sz="half" idx="2"/>
          </p:nvPr>
        </p:nvPicPr>
        <p:blipFill>
          <a:blip r:embed="rId2"/>
          <a:stretch>
            <a:fillRect/>
          </a:stretch>
        </p:blipFill>
        <p:spPr>
          <a:xfrm>
            <a:off x="3276508" y="4408294"/>
            <a:ext cx="2857500" cy="2289176"/>
          </a:xfrm>
          <a:prstGeom prst="rect">
            <a:avLst/>
          </a:prstGeom>
        </p:spPr>
      </p:pic>
      <p:sp>
        <p:nvSpPr>
          <p:cNvPr id="10" name="Marcador de texto 9"/>
          <p:cNvSpPr>
            <a:spLocks noGrp="1"/>
          </p:cNvSpPr>
          <p:nvPr>
            <p:ph type="body" sz="quarter" idx="3"/>
          </p:nvPr>
        </p:nvSpPr>
        <p:spPr>
          <a:xfrm>
            <a:off x="476708" y="692696"/>
            <a:ext cx="8568952" cy="1088713"/>
          </a:xfrm>
        </p:spPr>
        <p:txBody>
          <a:bodyPr>
            <a:noAutofit/>
          </a:bodyPr>
          <a:lstStyle/>
          <a:p>
            <a:pPr algn="just"/>
            <a:r>
              <a:rPr lang="es-CL" dirty="0" smtClean="0">
                <a:solidFill>
                  <a:srgbClr val="C00000"/>
                </a:solidFill>
              </a:rPr>
              <a:t>Algunas imágenes  que puedes observar como ejemplo de la opción fundamental en lo profesional, personal, fe y espiritualidad.</a:t>
            </a:r>
          </a:p>
        </p:txBody>
      </p:sp>
      <p:pic>
        <p:nvPicPr>
          <p:cNvPr id="12" name="Marcador de contenido 3"/>
          <p:cNvPicPr>
            <a:picLocks noChangeAspect="1"/>
          </p:cNvPicPr>
          <p:nvPr/>
        </p:nvPicPr>
        <p:blipFill>
          <a:blip r:embed="rId3"/>
          <a:stretch>
            <a:fillRect/>
          </a:stretch>
        </p:blipFill>
        <p:spPr>
          <a:xfrm>
            <a:off x="497023" y="4427583"/>
            <a:ext cx="2789944" cy="2269887"/>
          </a:xfrm>
          <a:prstGeom prst="rect">
            <a:avLst/>
          </a:prstGeom>
        </p:spPr>
      </p:pic>
      <p:pic>
        <p:nvPicPr>
          <p:cNvPr id="13" name="Marcador de contenido 12"/>
          <p:cNvPicPr>
            <a:picLocks noGrp="1" noChangeAspect="1"/>
          </p:cNvPicPr>
          <p:nvPr>
            <p:ph sz="quarter" idx="4"/>
          </p:nvPr>
        </p:nvPicPr>
        <p:blipFill>
          <a:blip r:embed="rId4"/>
          <a:stretch>
            <a:fillRect/>
          </a:stretch>
        </p:blipFill>
        <p:spPr>
          <a:xfrm>
            <a:off x="6209079" y="2102635"/>
            <a:ext cx="2419649" cy="2431674"/>
          </a:xfrm>
          <a:prstGeom prst="rect">
            <a:avLst/>
          </a:prstGeom>
        </p:spPr>
      </p:pic>
      <p:pic>
        <p:nvPicPr>
          <p:cNvPr id="2" name="Imagen 1"/>
          <p:cNvPicPr>
            <a:picLocks noChangeAspect="1"/>
          </p:cNvPicPr>
          <p:nvPr/>
        </p:nvPicPr>
        <p:blipFill>
          <a:blip r:embed="rId5"/>
          <a:stretch>
            <a:fillRect/>
          </a:stretch>
        </p:blipFill>
        <p:spPr>
          <a:xfrm>
            <a:off x="3227409" y="1781409"/>
            <a:ext cx="2981670" cy="2626885"/>
          </a:xfrm>
          <a:prstGeom prst="rect">
            <a:avLst/>
          </a:prstGeom>
        </p:spPr>
      </p:pic>
      <p:pic>
        <p:nvPicPr>
          <p:cNvPr id="4098" name="Picture 2" descr="Qué lugar ocupa la vocación en la elección de una carrera | Perf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023" y="2102634"/>
            <a:ext cx="2732084" cy="230566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7"/>
          <a:stretch>
            <a:fillRect/>
          </a:stretch>
        </p:blipFill>
        <p:spPr>
          <a:xfrm>
            <a:off x="6121259" y="4427583"/>
            <a:ext cx="2478745" cy="2269887"/>
          </a:xfrm>
          <a:prstGeom prst="rect">
            <a:avLst/>
          </a:prstGeom>
        </p:spPr>
      </p:pic>
    </p:spTree>
    <p:extLst>
      <p:ext uri="{BB962C8B-B14F-4D97-AF65-F5344CB8AC3E}">
        <p14:creationId xmlns:p14="http://schemas.microsoft.com/office/powerpoint/2010/main" val="2852807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2800" b="1" dirty="0" smtClean="0">
                <a:solidFill>
                  <a:srgbClr val="C00000"/>
                </a:solidFill>
              </a:rPr>
              <a:t>ACTIVIDAD</a:t>
            </a:r>
            <a:endParaRPr lang="es-CL" sz="2800" b="1" dirty="0">
              <a:solidFill>
                <a:srgbClr val="C00000"/>
              </a:solidFill>
            </a:endParaRPr>
          </a:p>
        </p:txBody>
      </p:sp>
      <p:sp>
        <p:nvSpPr>
          <p:cNvPr id="3" name="Marcador de contenido 2"/>
          <p:cNvSpPr>
            <a:spLocks noGrp="1"/>
          </p:cNvSpPr>
          <p:nvPr>
            <p:ph idx="1"/>
          </p:nvPr>
        </p:nvSpPr>
        <p:spPr>
          <a:xfrm>
            <a:off x="457200" y="1844824"/>
            <a:ext cx="8229600" cy="4281339"/>
          </a:xfrm>
        </p:spPr>
        <p:txBody>
          <a:bodyPr>
            <a:normAutofit/>
          </a:bodyPr>
          <a:lstStyle/>
          <a:p>
            <a:pPr marL="0" indent="0" algn="just">
              <a:buNone/>
            </a:pPr>
            <a:endParaRPr lang="es-CL" sz="2800" b="1" dirty="0" smtClean="0"/>
          </a:p>
          <a:p>
            <a:pPr marL="0" indent="0" algn="just">
              <a:buNone/>
            </a:pPr>
            <a:endParaRPr lang="es-CL" sz="2800" b="1" dirty="0"/>
          </a:p>
          <a:p>
            <a:pPr marL="0" indent="0" algn="just">
              <a:buNone/>
            </a:pPr>
            <a:endParaRPr lang="es-CL" sz="2800" b="1" dirty="0" smtClean="0"/>
          </a:p>
          <a:p>
            <a:pPr marL="0" indent="0" algn="just">
              <a:buNone/>
            </a:pPr>
            <a:r>
              <a:rPr lang="es-CL" sz="2800" b="1" dirty="0" smtClean="0"/>
              <a:t>1. Define cual es tu opción fundamental en tu vida. (familiar, profesional, fe en Dios)</a:t>
            </a:r>
          </a:p>
          <a:p>
            <a:pPr marL="0" indent="0" algn="just">
              <a:buNone/>
            </a:pPr>
            <a:r>
              <a:rPr lang="es-CL" sz="2800" b="1" dirty="0" smtClean="0"/>
              <a:t>2. De acuerdo a esta opción articula los valores necesarios para ésta; y establece tu propia escala de valores.</a:t>
            </a:r>
          </a:p>
          <a:p>
            <a:pPr algn="just"/>
            <a:endParaRPr lang="es-CL" dirty="0" smtClean="0">
              <a:latin typeface="Arial Black" panose="020B0A04020102020204" pitchFamily="34" charset="0"/>
            </a:endParaRPr>
          </a:p>
          <a:p>
            <a:endParaRPr lang="es-CL" dirty="0"/>
          </a:p>
        </p:txBody>
      </p:sp>
      <p:pic>
        <p:nvPicPr>
          <p:cNvPr id="4" name="Imagen 3"/>
          <p:cNvPicPr>
            <a:picLocks noChangeAspect="1"/>
          </p:cNvPicPr>
          <p:nvPr/>
        </p:nvPicPr>
        <p:blipFill>
          <a:blip r:embed="rId2"/>
          <a:stretch>
            <a:fillRect/>
          </a:stretch>
        </p:blipFill>
        <p:spPr>
          <a:xfrm>
            <a:off x="2699792" y="1052736"/>
            <a:ext cx="3429000" cy="1584176"/>
          </a:xfrm>
          <a:prstGeom prst="rect">
            <a:avLst/>
          </a:prstGeom>
        </p:spPr>
      </p:pic>
    </p:spTree>
    <p:extLst>
      <p:ext uri="{BB962C8B-B14F-4D97-AF65-F5344CB8AC3E}">
        <p14:creationId xmlns:p14="http://schemas.microsoft.com/office/powerpoint/2010/main" val="3525319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5" name="Marcador de contenido 4"/>
          <p:cNvPicPr>
            <a:picLocks noGrp="1" noChangeAspect="1"/>
          </p:cNvPicPr>
          <p:nvPr>
            <p:ph idx="1"/>
          </p:nvPr>
        </p:nvPicPr>
        <p:blipFill>
          <a:blip r:embed="rId2"/>
          <a:stretch>
            <a:fillRect/>
          </a:stretch>
        </p:blipFill>
        <p:spPr>
          <a:xfrm>
            <a:off x="4572000" y="1628800"/>
            <a:ext cx="2647950" cy="3456384"/>
          </a:xfrm>
          <a:prstGeom prst="rect">
            <a:avLst/>
          </a:prstGeom>
        </p:spPr>
      </p:pic>
      <p:sp>
        <p:nvSpPr>
          <p:cNvPr id="6" name="Rectángulo 5"/>
          <p:cNvSpPr/>
          <p:nvPr/>
        </p:nvSpPr>
        <p:spPr>
          <a:xfrm>
            <a:off x="962025" y="1523841"/>
            <a:ext cx="3249935" cy="3046988"/>
          </a:xfrm>
          <a:prstGeom prst="rect">
            <a:avLst/>
          </a:prstGeom>
        </p:spPr>
        <p:txBody>
          <a:bodyPr wrap="square">
            <a:spAutoFit/>
          </a:bodyPr>
          <a:lstStyle/>
          <a:p>
            <a:pPr algn="just"/>
            <a:r>
              <a:rPr lang="es-CL" sz="2400" b="1" dirty="0">
                <a:solidFill>
                  <a:srgbClr val="C00000"/>
                </a:solidFill>
              </a:rPr>
              <a:t>Por ejemplo: si quieres ser profesional, tener tu propia familia, crecer en tu fe y espiritualidad, que valor sería el más importante y </a:t>
            </a:r>
            <a:r>
              <a:rPr lang="es-CL" sz="2400" b="1" dirty="0" smtClean="0">
                <a:solidFill>
                  <a:srgbClr val="C00000"/>
                </a:solidFill>
              </a:rPr>
              <a:t>luego los otros ….</a:t>
            </a:r>
            <a:r>
              <a:rPr lang="es-CL" sz="2400" b="1" dirty="0">
                <a:solidFill>
                  <a:srgbClr val="C00000"/>
                </a:solidFill>
              </a:rPr>
              <a:t>creando así tu escala de valores.</a:t>
            </a:r>
          </a:p>
        </p:txBody>
      </p:sp>
    </p:spTree>
    <p:extLst>
      <p:ext uri="{BB962C8B-B14F-4D97-AF65-F5344CB8AC3E}">
        <p14:creationId xmlns:p14="http://schemas.microsoft.com/office/powerpoint/2010/main" val="1605738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6671"/>
            <a:ext cx="8229600" cy="648073"/>
          </a:xfrm>
        </p:spPr>
        <p:txBody>
          <a:bodyPr>
            <a:noAutofit/>
          </a:bodyPr>
          <a:lstStyle/>
          <a:p>
            <a:pPr algn="l"/>
            <a:r>
              <a:rPr lang="es-CL" sz="2800" b="1" dirty="0" smtClean="0">
                <a:solidFill>
                  <a:srgbClr val="FF0000"/>
                </a:solidFill>
                <a:latin typeface="+mn-lt"/>
              </a:rPr>
              <a:t>LA AUTORREALIZACIÓN</a:t>
            </a:r>
            <a:endParaRPr lang="es-CL" sz="2800" b="1" dirty="0">
              <a:solidFill>
                <a:srgbClr val="FF0000"/>
              </a:solidFill>
              <a:latin typeface="+mn-lt"/>
            </a:endParaRPr>
          </a:p>
        </p:txBody>
      </p:sp>
      <p:sp>
        <p:nvSpPr>
          <p:cNvPr id="3" name="Marcador de contenido 2"/>
          <p:cNvSpPr>
            <a:spLocks noGrp="1"/>
          </p:cNvSpPr>
          <p:nvPr>
            <p:ph idx="1"/>
          </p:nvPr>
        </p:nvSpPr>
        <p:spPr>
          <a:xfrm>
            <a:off x="179512" y="1600200"/>
            <a:ext cx="8856984" cy="4997152"/>
          </a:xfrm>
        </p:spPr>
        <p:txBody>
          <a:bodyPr>
            <a:normAutofit/>
          </a:bodyPr>
          <a:lstStyle/>
          <a:p>
            <a:pPr marL="0" indent="0" algn="just">
              <a:buNone/>
            </a:pPr>
            <a:endParaRPr lang="es-CL" sz="2400" b="1" dirty="0" smtClean="0"/>
          </a:p>
          <a:p>
            <a:pPr marL="0" indent="0" algn="just">
              <a:buNone/>
            </a:pPr>
            <a:endParaRPr lang="es-CL" sz="2400" b="1" dirty="0"/>
          </a:p>
          <a:p>
            <a:pPr marL="0" indent="0" algn="just">
              <a:buNone/>
            </a:pPr>
            <a:r>
              <a:rPr lang="es-CL" sz="2400" b="1" dirty="0" smtClean="0"/>
              <a:t>La </a:t>
            </a:r>
            <a:r>
              <a:rPr lang="es-CL" sz="2400" b="1" dirty="0"/>
              <a:t>autorrealización es la culminación de la satisfacción de las necesidades humanas, es la mayor necesidad psicológica del ser humano. Consiste en desarrollar nuestro potencial humano: aceptarse a uno mismo, relacionarse de manera saludable con los demás (con empatía, honestidad y asertividad), saber vivir el presente con </a:t>
            </a:r>
            <a:r>
              <a:rPr lang="es-CL" sz="2400" b="1" dirty="0" smtClean="0"/>
              <a:t>felicidad</a:t>
            </a:r>
            <a:r>
              <a:rPr lang="es-CL" sz="2400" b="1" dirty="0"/>
              <a:t>.</a:t>
            </a:r>
          </a:p>
          <a:p>
            <a:pPr algn="just"/>
            <a:endParaRPr lang="es-CL" dirty="0"/>
          </a:p>
        </p:txBody>
      </p:sp>
      <p:sp>
        <p:nvSpPr>
          <p:cNvPr id="4" name="AutoShape 2" descr="La felicidad es la meta de todas las metas | En Positiv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5" name="Imagen 4"/>
          <p:cNvPicPr>
            <a:picLocks noChangeAspect="1"/>
          </p:cNvPicPr>
          <p:nvPr/>
        </p:nvPicPr>
        <p:blipFill>
          <a:blip r:embed="rId2"/>
          <a:stretch>
            <a:fillRect/>
          </a:stretch>
        </p:blipFill>
        <p:spPr>
          <a:xfrm>
            <a:off x="4283968" y="161925"/>
            <a:ext cx="3171825" cy="1438275"/>
          </a:xfrm>
          <a:prstGeom prst="rect">
            <a:avLst/>
          </a:prstGeom>
        </p:spPr>
      </p:pic>
    </p:spTree>
    <p:extLst>
      <p:ext uri="{BB962C8B-B14F-4D97-AF65-F5344CB8AC3E}">
        <p14:creationId xmlns:p14="http://schemas.microsoft.com/office/powerpoint/2010/main" val="3694478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sp>
        <p:nvSpPr>
          <p:cNvPr id="3" name="Marcador de contenido 2"/>
          <p:cNvSpPr>
            <a:spLocks noGrp="1"/>
          </p:cNvSpPr>
          <p:nvPr>
            <p:ph idx="1"/>
          </p:nvPr>
        </p:nvSpPr>
        <p:spPr>
          <a:xfrm>
            <a:off x="107504" y="1627495"/>
            <a:ext cx="8856984" cy="4969857"/>
          </a:xfrm>
        </p:spPr>
        <p:txBody>
          <a:bodyPr>
            <a:normAutofit/>
          </a:bodyPr>
          <a:lstStyle/>
          <a:p>
            <a:pPr marL="0" indent="0" algn="just">
              <a:buNone/>
            </a:pPr>
            <a:endParaRPr lang="es-CL" dirty="0" smtClean="0">
              <a:latin typeface="Arial Black" panose="020B0A04020102020204" pitchFamily="34" charset="0"/>
            </a:endParaRPr>
          </a:p>
          <a:p>
            <a:pPr marL="0" indent="0" algn="just">
              <a:buNone/>
            </a:pPr>
            <a:endParaRPr lang="es-CL" sz="2400" dirty="0" smtClean="0">
              <a:latin typeface="Arial Black" panose="020B0A04020102020204" pitchFamily="34" charset="0"/>
            </a:endParaRPr>
          </a:p>
          <a:p>
            <a:pPr marL="0" indent="0" algn="just">
              <a:buNone/>
            </a:pPr>
            <a:endParaRPr lang="es-CL" sz="2400" dirty="0">
              <a:latin typeface="Arial Black" panose="020B0A04020102020204" pitchFamily="34" charset="0"/>
            </a:endParaRPr>
          </a:p>
          <a:p>
            <a:pPr marL="0" indent="0" algn="just">
              <a:buNone/>
            </a:pPr>
            <a:r>
              <a:rPr lang="es-CL" sz="2400" b="1" dirty="0" smtClean="0"/>
              <a:t>A </a:t>
            </a:r>
            <a:r>
              <a:rPr lang="es-CL" sz="2400" b="1" dirty="0"/>
              <a:t>través de la autorrealización, los individuos exponen sus capacidades, habilidades o talentos al máximo para ser y hacer lo que quieren. Es decir, se refiere al logro de un objetivo personal a través del cual se puede contemplar la felicidad.</a:t>
            </a:r>
          </a:p>
        </p:txBody>
      </p:sp>
      <p:pic>
        <p:nvPicPr>
          <p:cNvPr id="4" name="Imagen 3"/>
          <p:cNvPicPr>
            <a:picLocks noChangeAspect="1"/>
          </p:cNvPicPr>
          <p:nvPr/>
        </p:nvPicPr>
        <p:blipFill>
          <a:blip r:embed="rId2"/>
          <a:stretch>
            <a:fillRect/>
          </a:stretch>
        </p:blipFill>
        <p:spPr>
          <a:xfrm>
            <a:off x="2123728" y="274638"/>
            <a:ext cx="3960440" cy="1988943"/>
          </a:xfrm>
          <a:prstGeom prst="rect">
            <a:avLst/>
          </a:prstGeom>
        </p:spPr>
      </p:pic>
    </p:spTree>
    <p:extLst>
      <p:ext uri="{BB962C8B-B14F-4D97-AF65-F5344CB8AC3E}">
        <p14:creationId xmlns:p14="http://schemas.microsoft.com/office/powerpoint/2010/main" val="585444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8018"/>
          </a:xfrm>
        </p:spPr>
        <p:txBody>
          <a:bodyPr>
            <a:normAutofit fontScale="90000"/>
          </a:bodyPr>
          <a:lstStyle/>
          <a:p>
            <a:endParaRPr lang="es-ES" dirty="0"/>
          </a:p>
        </p:txBody>
      </p:sp>
      <p:pic>
        <p:nvPicPr>
          <p:cNvPr id="1026" name="Picture 2" descr="Resultado de imagen para autorrealizaciÃ³n maslo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92080" y="274638"/>
            <a:ext cx="3851920" cy="646673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23528" y="2494051"/>
            <a:ext cx="4752528" cy="3785652"/>
          </a:xfrm>
          <a:prstGeom prst="rect">
            <a:avLst/>
          </a:prstGeom>
        </p:spPr>
        <p:txBody>
          <a:bodyPr wrap="square">
            <a:spAutoFit/>
          </a:bodyPr>
          <a:lstStyle/>
          <a:p>
            <a:pPr algn="just"/>
            <a:endParaRPr lang="es-CL" dirty="0" smtClean="0"/>
          </a:p>
          <a:p>
            <a:pPr algn="just"/>
            <a:endParaRPr lang="es-CL" dirty="0"/>
          </a:p>
          <a:p>
            <a:pPr algn="just"/>
            <a:endParaRPr lang="es-CL" dirty="0" smtClean="0"/>
          </a:p>
          <a:p>
            <a:pPr algn="just"/>
            <a:endParaRPr lang="es-CL" dirty="0"/>
          </a:p>
          <a:p>
            <a:pPr algn="just"/>
            <a:endParaRPr lang="es-CL" dirty="0" smtClean="0"/>
          </a:p>
          <a:p>
            <a:pPr algn="just"/>
            <a:endParaRPr lang="es-CL" dirty="0"/>
          </a:p>
          <a:p>
            <a:pPr algn="just"/>
            <a:endParaRPr lang="es-CL" dirty="0" smtClean="0"/>
          </a:p>
          <a:p>
            <a:pPr algn="just"/>
            <a:endParaRPr lang="es-CL" dirty="0" smtClean="0"/>
          </a:p>
          <a:p>
            <a:pPr algn="just"/>
            <a:r>
              <a:rPr lang="es-CL" sz="1600" b="1" dirty="0" smtClean="0">
                <a:solidFill>
                  <a:srgbClr val="C00000"/>
                </a:solidFill>
              </a:rPr>
              <a:t>En </a:t>
            </a:r>
            <a:r>
              <a:rPr lang="es-CL" sz="1600" b="1" dirty="0">
                <a:solidFill>
                  <a:srgbClr val="C00000"/>
                </a:solidFill>
              </a:rPr>
              <a:t>la Pirámide de Maslow, desde las necesidades más básicas hasta las necesidades más complejas, esta jerarquía está compuesta por cinco niveles. Las necesidades básicas se ubican en la base de la pirámide, mientras que las necesidades más complejas se encuentran en la parte alta.</a:t>
            </a:r>
          </a:p>
        </p:txBody>
      </p:sp>
      <p:sp>
        <p:nvSpPr>
          <p:cNvPr id="4" name="Rectángulo 3"/>
          <p:cNvSpPr/>
          <p:nvPr/>
        </p:nvSpPr>
        <p:spPr>
          <a:xfrm>
            <a:off x="179512" y="495834"/>
            <a:ext cx="4572000" cy="1754326"/>
          </a:xfrm>
          <a:prstGeom prst="rect">
            <a:avLst/>
          </a:prstGeom>
        </p:spPr>
        <p:txBody>
          <a:bodyPr>
            <a:spAutoFit/>
          </a:bodyPr>
          <a:lstStyle/>
          <a:p>
            <a:pPr algn="just"/>
            <a:r>
              <a:rPr lang="es-CL" b="1" dirty="0"/>
              <a:t>Según Abraham Maslow, un psicólogo humanista, nuestras acciones nacen de la motivación dirigida hacia el objetivo de cubrir ciertas necesidades, las cuales pueden ser ordenadas según la importancia que tienen para nuestro bienestar. </a:t>
            </a:r>
          </a:p>
        </p:txBody>
      </p:sp>
      <p:sp>
        <p:nvSpPr>
          <p:cNvPr id="5" name="Rectángulo 4"/>
          <p:cNvSpPr/>
          <p:nvPr/>
        </p:nvSpPr>
        <p:spPr>
          <a:xfrm>
            <a:off x="312096" y="2507342"/>
            <a:ext cx="4572000" cy="1200329"/>
          </a:xfrm>
          <a:prstGeom prst="rect">
            <a:avLst/>
          </a:prstGeom>
        </p:spPr>
        <p:txBody>
          <a:bodyPr>
            <a:spAutoFit/>
          </a:bodyPr>
          <a:lstStyle/>
          <a:p>
            <a:pPr algn="just"/>
            <a:r>
              <a:rPr lang="es-CL" b="1" dirty="0"/>
              <a:t>Maslow </a:t>
            </a:r>
            <a:r>
              <a:rPr lang="es-CL" b="1" dirty="0" smtClean="0"/>
              <a:t>estaba  </a:t>
            </a:r>
            <a:r>
              <a:rPr lang="es-CL" b="1" dirty="0"/>
              <a:t>preocupado en aprender sobre qué hace a la gente más feliz y lo que se puede hacer para mejorar el desarrollo personal y la autorrealización. </a:t>
            </a:r>
          </a:p>
        </p:txBody>
      </p:sp>
    </p:spTree>
    <p:extLst>
      <p:ext uri="{BB962C8B-B14F-4D97-AF65-F5344CB8AC3E}">
        <p14:creationId xmlns:p14="http://schemas.microsoft.com/office/powerpoint/2010/main" val="3144804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a:bodyPr>
          <a:lstStyle/>
          <a:p>
            <a:r>
              <a:rPr lang="es-CL" sz="3200" b="1" dirty="0" smtClean="0">
                <a:solidFill>
                  <a:srgbClr val="C00000"/>
                </a:solidFill>
              </a:rPr>
              <a:t>Presentación de la Unidad</a:t>
            </a:r>
            <a:endParaRPr lang="es-CL" sz="3200" b="1" dirty="0">
              <a:solidFill>
                <a:srgbClr val="C00000"/>
              </a:solidFill>
            </a:endParaRPr>
          </a:p>
        </p:txBody>
      </p:sp>
      <p:sp>
        <p:nvSpPr>
          <p:cNvPr id="6" name="Marcador de contenido 5"/>
          <p:cNvSpPr>
            <a:spLocks noGrp="1"/>
          </p:cNvSpPr>
          <p:nvPr>
            <p:ph idx="1"/>
          </p:nvPr>
        </p:nvSpPr>
        <p:spPr/>
        <p:txBody>
          <a:bodyPr>
            <a:normAutofit/>
          </a:bodyPr>
          <a:lstStyle/>
          <a:p>
            <a:pPr marL="0" indent="0" algn="just" fontAlgn="b">
              <a:buNone/>
            </a:pPr>
            <a:r>
              <a:rPr lang="es-CL" sz="2400" b="1" dirty="0"/>
              <a:t>La temática de esta unidad  está    </a:t>
            </a:r>
            <a:r>
              <a:rPr lang="es-CL" sz="2400" b="1" dirty="0" smtClean="0"/>
              <a:t>enfocada</a:t>
            </a:r>
            <a:r>
              <a:rPr lang="es-CL" sz="2400" dirty="0"/>
              <a:t> </a:t>
            </a:r>
            <a:r>
              <a:rPr lang="es-CL" sz="2400" b="1" dirty="0" smtClean="0"/>
              <a:t>principalmente </a:t>
            </a:r>
            <a:r>
              <a:rPr lang="es-CL" sz="2400" b="1" dirty="0"/>
              <a:t>en dar a conocer que   </a:t>
            </a:r>
            <a:r>
              <a:rPr lang="es-CL" sz="2400" b="1" dirty="0" smtClean="0"/>
              <a:t>todo</a:t>
            </a:r>
            <a:r>
              <a:rPr lang="es-CL" sz="2400" dirty="0"/>
              <a:t> </a:t>
            </a:r>
            <a:r>
              <a:rPr lang="es-CL" sz="2400" b="1" dirty="0" smtClean="0"/>
              <a:t>Proyecto </a:t>
            </a:r>
            <a:r>
              <a:rPr lang="es-CL" sz="2400" b="1" dirty="0"/>
              <a:t>de Vida tiene </a:t>
            </a:r>
            <a:r>
              <a:rPr lang="es-CL" sz="2400" b="1" dirty="0" smtClean="0"/>
              <a:t>por finalidad </a:t>
            </a:r>
            <a:r>
              <a:rPr lang="es-CL" sz="2400" b="1" dirty="0"/>
              <a:t>el  que </a:t>
            </a:r>
            <a:r>
              <a:rPr lang="es-CL" sz="2400" b="1" dirty="0" smtClean="0"/>
              <a:t>la </a:t>
            </a:r>
            <a:r>
              <a:rPr lang="es-CL" sz="2400" b="1" dirty="0"/>
              <a:t>persona alcance su realización plena </a:t>
            </a:r>
            <a:r>
              <a:rPr lang="es-CL" sz="2400" b="1" dirty="0" smtClean="0"/>
              <a:t>para </a:t>
            </a:r>
            <a:r>
              <a:rPr lang="es-CL" sz="2400" b="1" dirty="0"/>
              <a:t>la cual fue creada.</a:t>
            </a:r>
            <a:endParaRPr lang="es-CL" sz="2400" dirty="0"/>
          </a:p>
          <a:p>
            <a:pPr marL="0" indent="0" algn="just" fontAlgn="b">
              <a:buNone/>
            </a:pPr>
            <a:r>
              <a:rPr lang="es-CL" sz="2400" b="1" dirty="0"/>
              <a:t>En la etapa de la vida de la adolescencia conviene que la persona piense en la opción fundamental que orientará la toma de decisiones de acuerdo a unos valores que guiarán los criterios, los juicios, y los razonamientos que marcarán la vida personal, profesional y para el creyente su fe. Fundamental es comprender la necesidad e importancia de dar un sentido y fin a la propia vida actual y futura.</a:t>
            </a:r>
            <a:endParaRPr lang="es-CL" sz="2400" dirty="0"/>
          </a:p>
          <a:p>
            <a:endParaRPr lang="es-CL" sz="2400" dirty="0"/>
          </a:p>
        </p:txBody>
      </p:sp>
    </p:spTree>
    <p:extLst>
      <p:ext uri="{BB962C8B-B14F-4D97-AF65-F5344CB8AC3E}">
        <p14:creationId xmlns:p14="http://schemas.microsoft.com/office/powerpoint/2010/main" val="2521776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30026"/>
          </a:xfrm>
        </p:spPr>
        <p:txBody>
          <a:bodyPr>
            <a:normAutofit fontScale="90000"/>
          </a:bodyPr>
          <a:lstStyle/>
          <a:p>
            <a:endParaRPr lang="es-CL" dirty="0"/>
          </a:p>
        </p:txBody>
      </p:sp>
      <p:sp>
        <p:nvSpPr>
          <p:cNvPr id="3" name="Marcador de contenido 2"/>
          <p:cNvSpPr>
            <a:spLocks noGrp="1"/>
          </p:cNvSpPr>
          <p:nvPr>
            <p:ph idx="1"/>
          </p:nvPr>
        </p:nvSpPr>
        <p:spPr>
          <a:xfrm>
            <a:off x="457200" y="692696"/>
            <a:ext cx="8229600" cy="5433467"/>
          </a:xfrm>
        </p:spPr>
        <p:txBody>
          <a:bodyPr>
            <a:normAutofit/>
          </a:bodyPr>
          <a:lstStyle/>
          <a:p>
            <a:pPr marL="0" indent="0" algn="just">
              <a:buNone/>
            </a:pPr>
            <a:r>
              <a:rPr lang="es-CL" sz="2400" b="1" dirty="0" smtClean="0">
                <a:solidFill>
                  <a:srgbClr val="C00000"/>
                </a:solidFill>
              </a:rPr>
              <a:t>Actividad</a:t>
            </a:r>
            <a:r>
              <a:rPr lang="es-CL" sz="2400" b="1" dirty="0" smtClean="0"/>
              <a:t>:</a:t>
            </a:r>
          </a:p>
          <a:p>
            <a:pPr marL="0" indent="0" algn="just">
              <a:buNone/>
            </a:pPr>
            <a:r>
              <a:rPr lang="es-CL" sz="2400" b="1" dirty="0" smtClean="0"/>
              <a:t>Según la escala de Maslow, analiza  las necesidades satisfechas en esta etapa de tu vida.</a:t>
            </a:r>
          </a:p>
          <a:p>
            <a:pPr marL="0" indent="0" algn="just">
              <a:buNone/>
            </a:pPr>
            <a:endParaRPr lang="es-CL" sz="2400" b="1" dirty="0"/>
          </a:p>
        </p:txBody>
      </p:sp>
      <p:pic>
        <p:nvPicPr>
          <p:cNvPr id="5" name="Imagen 4"/>
          <p:cNvPicPr>
            <a:picLocks noChangeAspect="1"/>
          </p:cNvPicPr>
          <p:nvPr/>
        </p:nvPicPr>
        <p:blipFill>
          <a:blip r:embed="rId2"/>
          <a:stretch>
            <a:fillRect/>
          </a:stretch>
        </p:blipFill>
        <p:spPr>
          <a:xfrm>
            <a:off x="2627784" y="2132856"/>
            <a:ext cx="4680520" cy="4104456"/>
          </a:xfrm>
          <a:prstGeom prst="rect">
            <a:avLst/>
          </a:prstGeom>
        </p:spPr>
      </p:pic>
    </p:spTree>
    <p:extLst>
      <p:ext uri="{BB962C8B-B14F-4D97-AF65-F5344CB8AC3E}">
        <p14:creationId xmlns:p14="http://schemas.microsoft.com/office/powerpoint/2010/main" val="2001828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ES" sz="3200" b="1" dirty="0">
                <a:solidFill>
                  <a:srgbClr val="C00000"/>
                </a:solidFill>
              </a:rPr>
              <a:t>¿</a:t>
            </a:r>
            <a:r>
              <a:rPr lang="es-ES" sz="3200" b="1" dirty="0" smtClean="0">
                <a:solidFill>
                  <a:srgbClr val="C00000"/>
                </a:solidFill>
              </a:rPr>
              <a:t>QUÉ </a:t>
            </a:r>
            <a:r>
              <a:rPr lang="es-ES" sz="3200" b="1" dirty="0">
                <a:solidFill>
                  <a:srgbClr val="C00000"/>
                </a:solidFill>
              </a:rPr>
              <a:t>ES UN PROYECTO DE VIDA?</a:t>
            </a:r>
          </a:p>
        </p:txBody>
      </p:sp>
      <p:sp>
        <p:nvSpPr>
          <p:cNvPr id="3" name="2 Marcador de contenido"/>
          <p:cNvSpPr>
            <a:spLocks noGrp="1"/>
          </p:cNvSpPr>
          <p:nvPr>
            <p:ph idx="1"/>
          </p:nvPr>
        </p:nvSpPr>
        <p:spPr>
          <a:xfrm>
            <a:off x="179512" y="1484784"/>
            <a:ext cx="8712968" cy="5184576"/>
          </a:xfrm>
        </p:spPr>
        <p:txBody>
          <a:bodyPr>
            <a:normAutofit/>
          </a:bodyPr>
          <a:lstStyle/>
          <a:p>
            <a:pPr marL="0" indent="0" algn="just">
              <a:buNone/>
            </a:pPr>
            <a:endParaRPr lang="es-ES" b="1" dirty="0" smtClean="0"/>
          </a:p>
          <a:p>
            <a:pPr marL="0" indent="0" algn="just">
              <a:buNone/>
            </a:pPr>
            <a:r>
              <a:rPr lang="es-ES" sz="2400" b="1" dirty="0" smtClean="0"/>
              <a:t>Un </a:t>
            </a:r>
            <a:r>
              <a:rPr lang="es-ES" sz="2400" b="1" dirty="0"/>
              <a:t>proyecto de vida, también conocido como plan de vida, es la orientación y el sentido que una persona le da a </a:t>
            </a:r>
            <a:r>
              <a:rPr lang="es-ES" sz="2400" b="1" dirty="0" smtClean="0"/>
              <a:t>SU </a:t>
            </a:r>
            <a:r>
              <a:rPr lang="es-ES" sz="2400" b="1" dirty="0"/>
              <a:t>vida. Los proyectos de vida sirven para tener conocimiento sobre nosotros mismos con el fin de alcanzar de forma realista los sueños o hallar el sentido de nuestra misión personal</a:t>
            </a:r>
            <a:r>
              <a:rPr lang="es-ES" sz="2400" b="1" dirty="0" smtClean="0"/>
              <a:t>.</a:t>
            </a:r>
          </a:p>
          <a:p>
            <a:pPr marL="0" indent="0" algn="just">
              <a:buNone/>
            </a:pPr>
            <a:endParaRPr lang="es-ES" sz="2400" b="1" dirty="0"/>
          </a:p>
        </p:txBody>
      </p:sp>
      <p:sp>
        <p:nvSpPr>
          <p:cNvPr id="4" name="AutoShape 2" descr="mi proyecto de vida by elizabeth serna on Prezi Nex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5" name="Imagen 4"/>
          <p:cNvPicPr>
            <a:picLocks noChangeAspect="1"/>
          </p:cNvPicPr>
          <p:nvPr/>
        </p:nvPicPr>
        <p:blipFill>
          <a:blip r:embed="rId2"/>
          <a:stretch>
            <a:fillRect/>
          </a:stretch>
        </p:blipFill>
        <p:spPr>
          <a:xfrm>
            <a:off x="3491880" y="4221088"/>
            <a:ext cx="2857500" cy="1600200"/>
          </a:xfrm>
          <a:prstGeom prst="rect">
            <a:avLst/>
          </a:prstGeom>
        </p:spPr>
      </p:pic>
    </p:spTree>
    <p:extLst>
      <p:ext uri="{BB962C8B-B14F-4D97-AF65-F5344CB8AC3E}">
        <p14:creationId xmlns:p14="http://schemas.microsoft.com/office/powerpoint/2010/main" val="317988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p:txBody>
          <a:bodyPr>
            <a:normAutofit/>
          </a:bodyPr>
          <a:lstStyle/>
          <a:p>
            <a:pPr marL="0" indent="0" algn="just">
              <a:buNone/>
            </a:pPr>
            <a:r>
              <a:rPr lang="es-ES" sz="2400" b="1" dirty="0"/>
              <a:t>Para la elaboración de un proyecto se debe tener en cuenta el plazo y los elementos que lo conforman. Por ejemplo, en un proyecto de vida de corto plazo, el plan se reduce a objetivos para ser alcanzados en menos de un año, los de mediano plazo cubren un período de uno a cinco años, y los de largo plazo son proyecciones de más de cinco años.</a:t>
            </a:r>
          </a:p>
        </p:txBody>
      </p:sp>
      <p:graphicFrame>
        <p:nvGraphicFramePr>
          <p:cNvPr id="4" name="Tabla 3"/>
          <p:cNvGraphicFramePr>
            <a:graphicFrameLocks noGrp="1"/>
          </p:cNvGraphicFramePr>
          <p:nvPr>
            <p:extLst>
              <p:ext uri="{D42A27DB-BD31-4B8C-83A1-F6EECF244321}">
                <p14:modId xmlns:p14="http://schemas.microsoft.com/office/powerpoint/2010/main" val="56948917"/>
              </p:ext>
            </p:extLst>
          </p:nvPr>
        </p:nvGraphicFramePr>
        <p:xfrm>
          <a:off x="457200" y="274638"/>
          <a:ext cx="4614355" cy="1080273"/>
        </p:xfrm>
        <a:graphic>
          <a:graphicData uri="http://schemas.openxmlformats.org/drawingml/2006/table">
            <a:tbl>
              <a:tblPr>
                <a:tableStyleId>{5C22544A-7EE6-4342-B048-85BDC9FD1C3A}</a:tableStyleId>
              </a:tblPr>
              <a:tblGrid>
                <a:gridCol w="4614355"/>
              </a:tblGrid>
              <a:tr h="704988">
                <a:tc>
                  <a:txBody>
                    <a:bodyPr/>
                    <a:lstStyle/>
                    <a:p>
                      <a:pPr algn="l" fontAlgn="b"/>
                      <a:r>
                        <a:rPr lang="es-CL" sz="2400" b="1" u="none" strike="noStrike" dirty="0" smtClean="0">
                          <a:solidFill>
                            <a:srgbClr val="FF0000"/>
                          </a:solidFill>
                          <a:effectLst/>
                        </a:rPr>
                        <a:t>OBJETIVO</a:t>
                      </a:r>
                      <a:r>
                        <a:rPr lang="es-CL" sz="2400" b="1" u="none" strike="noStrike" baseline="0" dirty="0" smtClean="0">
                          <a:solidFill>
                            <a:srgbClr val="FF0000"/>
                          </a:solidFill>
                          <a:effectLst/>
                        </a:rPr>
                        <a:t> 1: </a:t>
                      </a:r>
                      <a:r>
                        <a:rPr lang="es-CL" sz="2400" b="1" u="none" strike="noStrike" dirty="0" smtClean="0">
                          <a:solidFill>
                            <a:srgbClr val="FF0000"/>
                          </a:solidFill>
                          <a:effectLst/>
                        </a:rPr>
                        <a:t>Reconocer los distintos</a:t>
                      </a:r>
                      <a:endParaRPr lang="es-CL" sz="2400" b="1" i="0" u="none" strike="noStrike" dirty="0">
                        <a:solidFill>
                          <a:srgbClr val="FF0000"/>
                        </a:solidFill>
                        <a:effectLst/>
                        <a:latin typeface="Calibri" panose="020F0502020204030204" pitchFamily="34" charset="0"/>
                      </a:endParaRPr>
                    </a:p>
                  </a:txBody>
                  <a:tcPr marL="9525" marR="9525" marT="9525" marB="0" anchor="b"/>
                </a:tc>
              </a:tr>
              <a:tr h="289134">
                <a:tc>
                  <a:txBody>
                    <a:bodyPr/>
                    <a:lstStyle/>
                    <a:p>
                      <a:pPr algn="l" fontAlgn="b"/>
                      <a:r>
                        <a:rPr lang="es-CL" sz="2400" b="1" u="none" strike="noStrike" dirty="0">
                          <a:solidFill>
                            <a:srgbClr val="FF0000"/>
                          </a:solidFill>
                          <a:effectLst/>
                        </a:rPr>
                        <a:t>ámbitos de un Proyecto de Vida.</a:t>
                      </a:r>
                      <a:endParaRPr lang="es-CL" sz="2400" b="1" i="0" u="none" strike="noStrike" dirty="0">
                        <a:solidFill>
                          <a:srgbClr val="FF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579177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990"/>
            <a:ext cx="8229600" cy="1295802"/>
          </a:xfrm>
        </p:spPr>
        <p:txBody>
          <a:bodyPr>
            <a:normAutofit/>
          </a:bodyPr>
          <a:lstStyle/>
          <a:p>
            <a:r>
              <a:rPr lang="es-CL" sz="2800" b="1" dirty="0" smtClean="0">
                <a:solidFill>
                  <a:srgbClr val="C00000"/>
                </a:solidFill>
              </a:rPr>
              <a:t>ELEMENTOS QUE CONFORMAN UN PROYECTO DE VIDA</a:t>
            </a:r>
            <a:endParaRPr lang="es-ES" sz="2800" b="1" dirty="0">
              <a:solidFill>
                <a:srgbClr val="C00000"/>
              </a:solidFill>
            </a:endParaRPr>
          </a:p>
        </p:txBody>
      </p:sp>
      <p:sp>
        <p:nvSpPr>
          <p:cNvPr id="3" name="2 Marcador de contenido"/>
          <p:cNvSpPr>
            <a:spLocks noGrp="1"/>
          </p:cNvSpPr>
          <p:nvPr>
            <p:ph idx="1"/>
          </p:nvPr>
        </p:nvSpPr>
        <p:spPr>
          <a:xfrm>
            <a:off x="251520" y="1700808"/>
            <a:ext cx="8640960" cy="4425355"/>
          </a:xfrm>
        </p:spPr>
        <p:txBody>
          <a:bodyPr>
            <a:normAutofit/>
          </a:bodyPr>
          <a:lstStyle/>
          <a:p>
            <a:pPr marL="0" indent="0" algn="just">
              <a:buNone/>
            </a:pPr>
            <a:r>
              <a:rPr lang="es-ES" sz="2400" b="1" dirty="0"/>
              <a:t>Los elementos que conforman un proyecto de </a:t>
            </a:r>
            <a:r>
              <a:rPr lang="es-ES" sz="2400" b="1" dirty="0" smtClean="0"/>
              <a:t>vida están conformados en </a:t>
            </a:r>
            <a:r>
              <a:rPr lang="es-ES" sz="2400" b="1" dirty="0"/>
              <a:t>seis niveles neurológicos (cuatro interiores y dos exteriores) que ayudan a distinguir los diferentes elementos que componen un proyecto de vida:</a:t>
            </a:r>
          </a:p>
          <a:p>
            <a:pPr marL="0" indent="0" algn="just">
              <a:buNone/>
            </a:pPr>
            <a:r>
              <a:rPr lang="es-ES" sz="2400" b="1" dirty="0">
                <a:solidFill>
                  <a:srgbClr val="C00000"/>
                </a:solidFill>
              </a:rPr>
              <a:t>1.</a:t>
            </a:r>
            <a:r>
              <a:rPr lang="es-ES" sz="2400" b="1" dirty="0"/>
              <a:t> </a:t>
            </a:r>
            <a:r>
              <a:rPr lang="es-ES" sz="2400" b="1" u="sng" dirty="0">
                <a:solidFill>
                  <a:srgbClr val="C00000"/>
                </a:solidFill>
              </a:rPr>
              <a:t>Espiritualidad</a:t>
            </a:r>
            <a:r>
              <a:rPr lang="es-ES" sz="2400" b="1" dirty="0"/>
              <a:t>: define cuál es la identidad que queremos que sea transcendental. ( fe, valores, algún talento, amor a la familia etc.)</a:t>
            </a:r>
          </a:p>
          <a:p>
            <a:pPr marL="0" indent="0" algn="just">
              <a:buNone/>
            </a:pPr>
            <a:r>
              <a:rPr lang="es-ES" sz="2400" b="1" dirty="0">
                <a:solidFill>
                  <a:srgbClr val="C00000"/>
                </a:solidFill>
              </a:rPr>
              <a:t>2.</a:t>
            </a:r>
            <a:r>
              <a:rPr lang="es-ES" sz="2400" b="1" dirty="0"/>
              <a:t> </a:t>
            </a:r>
            <a:r>
              <a:rPr lang="es-ES" sz="2400" b="1" u="sng" dirty="0">
                <a:solidFill>
                  <a:srgbClr val="C00000"/>
                </a:solidFill>
              </a:rPr>
              <a:t>Identidad</a:t>
            </a:r>
            <a:r>
              <a:rPr lang="es-ES" sz="2400" b="1" dirty="0"/>
              <a:t>: quién soy, quién quiero ser, cuál es mi misión personal.</a:t>
            </a:r>
          </a:p>
          <a:p>
            <a:endParaRPr lang="es-ES" dirty="0"/>
          </a:p>
          <a:p>
            <a:endParaRPr lang="es-ES" dirty="0"/>
          </a:p>
        </p:txBody>
      </p:sp>
    </p:spTree>
    <p:extLst>
      <p:ext uri="{BB962C8B-B14F-4D97-AF65-F5344CB8AC3E}">
        <p14:creationId xmlns:p14="http://schemas.microsoft.com/office/powerpoint/2010/main" val="158389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74042"/>
          </a:xfrm>
        </p:spPr>
        <p:txBody>
          <a:bodyPr>
            <a:normAutofit fontScale="90000"/>
          </a:bodyPr>
          <a:lstStyle/>
          <a:p>
            <a:endParaRPr lang="es-ES" dirty="0"/>
          </a:p>
        </p:txBody>
      </p:sp>
      <p:sp>
        <p:nvSpPr>
          <p:cNvPr id="3" name="2 Marcador de contenido"/>
          <p:cNvSpPr>
            <a:spLocks noGrp="1"/>
          </p:cNvSpPr>
          <p:nvPr>
            <p:ph idx="1"/>
          </p:nvPr>
        </p:nvSpPr>
        <p:spPr>
          <a:xfrm>
            <a:off x="179512" y="836712"/>
            <a:ext cx="8784976" cy="5760640"/>
          </a:xfrm>
        </p:spPr>
        <p:txBody>
          <a:bodyPr>
            <a:normAutofit/>
          </a:bodyPr>
          <a:lstStyle/>
          <a:p>
            <a:pPr marL="0" indent="0" algn="just">
              <a:buNone/>
            </a:pPr>
            <a:r>
              <a:rPr lang="es-ES" sz="2400" b="1" dirty="0" smtClean="0">
                <a:solidFill>
                  <a:srgbClr val="C00000"/>
                </a:solidFill>
              </a:rPr>
              <a:t>3. </a:t>
            </a:r>
            <a:r>
              <a:rPr lang="es-ES" sz="2400" b="1" u="sng" dirty="0" smtClean="0">
                <a:solidFill>
                  <a:srgbClr val="C00000"/>
                </a:solidFill>
              </a:rPr>
              <a:t>Creencias </a:t>
            </a:r>
            <a:r>
              <a:rPr lang="es-ES" sz="2400" b="1" u="sng" dirty="0">
                <a:solidFill>
                  <a:srgbClr val="C00000"/>
                </a:solidFill>
              </a:rPr>
              <a:t>y </a:t>
            </a:r>
            <a:r>
              <a:rPr lang="es-ES" sz="2400" b="1" u="sng" dirty="0" smtClean="0">
                <a:solidFill>
                  <a:srgbClr val="C00000"/>
                </a:solidFill>
              </a:rPr>
              <a:t>valores</a:t>
            </a:r>
            <a:r>
              <a:rPr lang="es-ES" sz="2400" b="1" dirty="0" smtClean="0"/>
              <a:t>: </a:t>
            </a:r>
            <a:r>
              <a:rPr lang="es-ES" sz="2400" b="1" dirty="0"/>
              <a:t>cuáles son las creencias, actitudes y valores que quiero desarrollar y cuáles son las que quiero cambiar.</a:t>
            </a:r>
          </a:p>
          <a:p>
            <a:pPr marL="0" indent="0" algn="just">
              <a:buNone/>
            </a:pPr>
            <a:r>
              <a:rPr lang="es-ES" sz="2400" b="1" dirty="0">
                <a:solidFill>
                  <a:srgbClr val="C00000"/>
                </a:solidFill>
              </a:rPr>
              <a:t>4.</a:t>
            </a:r>
            <a:r>
              <a:rPr lang="es-ES" sz="2400" b="1" dirty="0"/>
              <a:t> </a:t>
            </a:r>
            <a:r>
              <a:rPr lang="es-ES" sz="2400" b="1" u="sng" dirty="0">
                <a:solidFill>
                  <a:srgbClr val="C00000"/>
                </a:solidFill>
              </a:rPr>
              <a:t>Capacidades</a:t>
            </a:r>
            <a:r>
              <a:rPr lang="es-ES" sz="2400" b="1" dirty="0"/>
              <a:t>: cuáles son las aptitudes innatas, cuáles son las capacidades desarrolladas con disciplina y esfuerzo, cuáles son las habilidades que se quiere desarrollar.</a:t>
            </a:r>
          </a:p>
          <a:p>
            <a:pPr marL="0" indent="0" algn="just">
              <a:buNone/>
            </a:pPr>
            <a:r>
              <a:rPr lang="es-ES" sz="2400" b="1" dirty="0">
                <a:solidFill>
                  <a:srgbClr val="C00000"/>
                </a:solidFill>
              </a:rPr>
              <a:t>5. </a:t>
            </a:r>
            <a:r>
              <a:rPr lang="es-ES" sz="2400" b="1" u="sng" dirty="0">
                <a:solidFill>
                  <a:srgbClr val="C00000"/>
                </a:solidFill>
              </a:rPr>
              <a:t>Acciones:</a:t>
            </a:r>
            <a:r>
              <a:rPr lang="es-ES" sz="2400" b="1" dirty="0"/>
              <a:t> qué actividades quiero realizar, qué actividades quiero dejar, qué quiero en mi día a día.</a:t>
            </a:r>
          </a:p>
          <a:p>
            <a:pPr marL="0" indent="0" algn="just">
              <a:buNone/>
            </a:pPr>
            <a:r>
              <a:rPr lang="es-ES" sz="2400" b="1" dirty="0">
                <a:solidFill>
                  <a:srgbClr val="C00000"/>
                </a:solidFill>
              </a:rPr>
              <a:t>6. </a:t>
            </a:r>
            <a:r>
              <a:rPr lang="es-ES" sz="2400" b="1" u="sng" dirty="0">
                <a:solidFill>
                  <a:srgbClr val="C00000"/>
                </a:solidFill>
              </a:rPr>
              <a:t>Medioambiente</a:t>
            </a:r>
            <a:r>
              <a:rPr lang="es-ES" sz="2400" b="1" dirty="0">
                <a:solidFill>
                  <a:srgbClr val="C00000"/>
                </a:solidFill>
              </a:rPr>
              <a:t>:</a:t>
            </a:r>
            <a:r>
              <a:rPr lang="es-ES" sz="2400" b="1" dirty="0"/>
              <a:t> dónde quiero estar, con quiénes quiero convivir, cómo me relaciono y quiero relacionarme con mi entorno.</a:t>
            </a:r>
          </a:p>
          <a:p>
            <a:pPr marL="0" indent="0">
              <a:buNone/>
            </a:pPr>
            <a:endParaRPr lang="es-ES" dirty="0"/>
          </a:p>
        </p:txBody>
      </p:sp>
    </p:spTree>
    <p:extLst>
      <p:ext uri="{BB962C8B-B14F-4D97-AF65-F5344CB8AC3E}">
        <p14:creationId xmlns:p14="http://schemas.microsoft.com/office/powerpoint/2010/main" val="4160967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normAutofit/>
          </a:bodyPr>
          <a:lstStyle/>
          <a:p>
            <a:pPr algn="l"/>
            <a:r>
              <a:rPr lang="es-ES" sz="3200" b="1" dirty="0" smtClean="0">
                <a:solidFill>
                  <a:srgbClr val="C00000"/>
                </a:solidFill>
              </a:rPr>
              <a:t>Actividad: “Inventario de mi vida”</a:t>
            </a:r>
            <a:endParaRPr lang="es-ES" sz="3200" b="1" dirty="0">
              <a:solidFill>
                <a:srgbClr val="C00000"/>
              </a:solidFill>
            </a:endParaRPr>
          </a:p>
        </p:txBody>
      </p:sp>
      <p:sp>
        <p:nvSpPr>
          <p:cNvPr id="3" name="2 Marcador de contenido"/>
          <p:cNvSpPr>
            <a:spLocks noGrp="1"/>
          </p:cNvSpPr>
          <p:nvPr>
            <p:ph idx="1"/>
          </p:nvPr>
        </p:nvSpPr>
        <p:spPr>
          <a:xfrm>
            <a:off x="179512" y="1268760"/>
            <a:ext cx="8507288" cy="4857403"/>
          </a:xfrm>
        </p:spPr>
        <p:txBody>
          <a:bodyPr/>
          <a:lstStyle/>
          <a:p>
            <a:pPr marL="0" indent="0" algn="just">
              <a:buNone/>
            </a:pPr>
            <a:r>
              <a:rPr lang="es-ES" sz="2800" b="1" dirty="0" smtClean="0"/>
              <a:t>Reflexiona y luego responde:</a:t>
            </a:r>
          </a:p>
          <a:p>
            <a:pPr marL="514350" indent="-514350" algn="just">
              <a:buAutoNum type="arabicPeriod"/>
            </a:pPr>
            <a:r>
              <a:rPr lang="es-ES" sz="2800" b="1" dirty="0" smtClean="0"/>
              <a:t>¿ </a:t>
            </a:r>
            <a:r>
              <a:rPr lang="es-ES" sz="2800" b="1" dirty="0"/>
              <a:t>Cuáles son las cosas, los acontecimientos, las actividades, que me hacen sentir que realmente vale la pena vivir, que es lo maravilloso de estar vivo</a:t>
            </a:r>
            <a:r>
              <a:rPr lang="es-ES" sz="2800" b="1" dirty="0" smtClean="0"/>
              <a:t>?</a:t>
            </a:r>
          </a:p>
          <a:p>
            <a:pPr marL="0" indent="0" algn="just">
              <a:buNone/>
            </a:pPr>
            <a:r>
              <a:rPr lang="es-ES" sz="2800" b="1" dirty="0" smtClean="0"/>
              <a:t>2. ¿Qué </a:t>
            </a:r>
            <a:r>
              <a:rPr lang="es-ES" sz="2800" b="1" dirty="0"/>
              <a:t>es lo que hago bien? </a:t>
            </a:r>
            <a:endParaRPr lang="es-ES" sz="2800" b="1" dirty="0" smtClean="0"/>
          </a:p>
          <a:p>
            <a:pPr marL="0" indent="0" algn="just">
              <a:buNone/>
            </a:pPr>
            <a:r>
              <a:rPr lang="es-ES" sz="2800" b="1" dirty="0" smtClean="0"/>
              <a:t>3. ¿En </a:t>
            </a:r>
            <a:r>
              <a:rPr lang="es-ES" sz="2800" b="1" dirty="0"/>
              <a:t>qué puedo contribuir a </a:t>
            </a:r>
            <a:r>
              <a:rPr lang="es-ES" sz="2800" b="1" dirty="0" smtClean="0"/>
              <a:t>la </a:t>
            </a:r>
            <a:r>
              <a:rPr lang="es-ES" sz="2800" b="1" dirty="0"/>
              <a:t>vida de los demás</a:t>
            </a:r>
            <a:r>
              <a:rPr lang="es-ES" sz="2800" b="1" dirty="0" smtClean="0"/>
              <a:t>?</a:t>
            </a:r>
          </a:p>
          <a:p>
            <a:pPr marL="0" indent="0" algn="just">
              <a:buNone/>
            </a:pPr>
            <a:r>
              <a:rPr lang="es-ES" sz="2800" b="1" dirty="0" smtClean="0"/>
              <a:t>4. ¿Qué </a:t>
            </a:r>
            <a:r>
              <a:rPr lang="es-ES" sz="2800" b="1" dirty="0"/>
              <a:t>es lo que hago bien para </a:t>
            </a:r>
            <a:r>
              <a:rPr lang="es-ES" sz="2800" b="1" dirty="0" smtClean="0"/>
              <a:t>mi </a:t>
            </a:r>
            <a:r>
              <a:rPr lang="es-ES" sz="2800" b="1" dirty="0"/>
              <a:t>propio desarrollo y </a:t>
            </a:r>
            <a:endParaRPr lang="es-ES" sz="2800" b="1" dirty="0" smtClean="0"/>
          </a:p>
          <a:p>
            <a:pPr marL="0" indent="0" algn="just">
              <a:buNone/>
            </a:pPr>
            <a:r>
              <a:rPr lang="es-ES" sz="2800" b="1" dirty="0"/>
              <a:t> </a:t>
            </a:r>
            <a:r>
              <a:rPr lang="es-ES" sz="2800" b="1" dirty="0" smtClean="0"/>
              <a:t>    bienestar</a:t>
            </a:r>
            <a:r>
              <a:rPr lang="es-ES" sz="2800" b="1" dirty="0"/>
              <a:t>?</a:t>
            </a:r>
          </a:p>
          <a:p>
            <a:pPr marL="514350" indent="-514350" algn="just">
              <a:buAutoNum type="arabicPeriod"/>
            </a:pPr>
            <a:endParaRPr lang="es-ES" sz="2800" b="1" dirty="0"/>
          </a:p>
          <a:p>
            <a:endParaRPr lang="es-ES" dirty="0"/>
          </a:p>
        </p:txBody>
      </p:sp>
    </p:spTree>
    <p:extLst>
      <p:ext uri="{BB962C8B-B14F-4D97-AF65-F5344CB8AC3E}">
        <p14:creationId xmlns:p14="http://schemas.microsoft.com/office/powerpoint/2010/main" val="4019851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pPr marL="0" indent="0" algn="just">
              <a:buNone/>
            </a:pPr>
            <a:r>
              <a:rPr lang="es-ES" sz="2800" b="1" dirty="0" smtClean="0"/>
              <a:t>5. </a:t>
            </a:r>
            <a:r>
              <a:rPr lang="es-ES" sz="2800" b="1" dirty="0"/>
              <a:t>Dada mi situación actual y mis </a:t>
            </a:r>
            <a:r>
              <a:rPr lang="es-ES" sz="2800" b="1" dirty="0" smtClean="0"/>
              <a:t>aspiraciones:</a:t>
            </a:r>
            <a:endParaRPr lang="es-ES" sz="2800" b="1" dirty="0"/>
          </a:p>
          <a:p>
            <a:pPr marL="0" indent="0" algn="just">
              <a:buNone/>
            </a:pPr>
            <a:r>
              <a:rPr lang="es-ES" sz="2800" b="1" dirty="0"/>
              <a:t>¿ Qué necesito aprender a hacer?</a:t>
            </a:r>
          </a:p>
          <a:p>
            <a:pPr marL="0" indent="0" algn="just">
              <a:buNone/>
            </a:pPr>
            <a:r>
              <a:rPr lang="es-ES" sz="2800" b="1" smtClean="0"/>
              <a:t>6</a:t>
            </a:r>
            <a:r>
              <a:rPr lang="es-ES" sz="2800" b="1" dirty="0" smtClean="0"/>
              <a:t>. </a:t>
            </a:r>
            <a:r>
              <a:rPr lang="es-ES" sz="2800" b="1" dirty="0"/>
              <a:t>¿Qué </a:t>
            </a:r>
            <a:r>
              <a:rPr lang="es-ES" sz="2800" b="1" dirty="0" smtClean="0"/>
              <a:t>deseos o sueños debo planificar para hacerlos realidad?</a:t>
            </a:r>
            <a:endParaRPr lang="es-ES" sz="2800" b="1" dirty="0"/>
          </a:p>
        </p:txBody>
      </p:sp>
    </p:spTree>
    <p:extLst>
      <p:ext uri="{BB962C8B-B14F-4D97-AF65-F5344CB8AC3E}">
        <p14:creationId xmlns:p14="http://schemas.microsoft.com/office/powerpoint/2010/main" val="1047788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2290266"/>
          </a:xfrm>
        </p:spPr>
        <p:txBody>
          <a:bodyPr>
            <a:normAutofit fontScale="90000"/>
          </a:bodyPr>
          <a:lstStyle/>
          <a:p>
            <a:pPr algn="just"/>
            <a:r>
              <a:rPr lang="es-CL" b="1" dirty="0" smtClean="0"/>
              <a:t/>
            </a:r>
            <a:br>
              <a:rPr lang="es-CL" b="1" dirty="0" smtClean="0"/>
            </a:br>
            <a:r>
              <a:rPr lang="es-CL" b="1" dirty="0"/>
              <a:t/>
            </a:r>
            <a:br>
              <a:rPr lang="es-CL" b="1" dirty="0"/>
            </a:br>
            <a:r>
              <a:rPr lang="es-CL" b="1" dirty="0" smtClean="0"/>
              <a:t/>
            </a:r>
            <a:br>
              <a:rPr lang="es-CL" b="1" dirty="0" smtClean="0"/>
            </a:br>
            <a:r>
              <a:rPr lang="es-CL" b="1" dirty="0"/>
              <a:t/>
            </a:r>
            <a:br>
              <a:rPr lang="es-CL" b="1" dirty="0"/>
            </a:br>
            <a:r>
              <a:rPr lang="es-CL" b="1" dirty="0" smtClean="0"/>
              <a:t/>
            </a:r>
            <a:br>
              <a:rPr lang="es-CL" b="1" dirty="0" smtClean="0"/>
            </a:br>
            <a:r>
              <a:rPr lang="es-CL" b="1" dirty="0"/>
              <a:t/>
            </a:r>
            <a:br>
              <a:rPr lang="es-CL" b="1" dirty="0"/>
            </a:br>
            <a:endParaRPr lang="es-CL" b="1" dirty="0"/>
          </a:p>
        </p:txBody>
      </p:sp>
      <p:sp>
        <p:nvSpPr>
          <p:cNvPr id="3" name="Marcador de contenido 2"/>
          <p:cNvSpPr>
            <a:spLocks noGrp="1"/>
          </p:cNvSpPr>
          <p:nvPr>
            <p:ph idx="1"/>
          </p:nvPr>
        </p:nvSpPr>
        <p:spPr>
          <a:xfrm>
            <a:off x="683568" y="188640"/>
            <a:ext cx="7848872" cy="5760641"/>
          </a:xfrm>
        </p:spPr>
        <p:txBody>
          <a:bodyPr>
            <a:normAutofit/>
          </a:bodyPr>
          <a:lstStyle/>
          <a:p>
            <a:pPr marL="0" indent="0">
              <a:buNone/>
            </a:pPr>
            <a:endParaRPr lang="es-CL" sz="2800" b="1" dirty="0" smtClean="0">
              <a:solidFill>
                <a:srgbClr val="7030A0"/>
              </a:solidFill>
            </a:endParaRPr>
          </a:p>
          <a:p>
            <a:pPr marL="0" indent="0">
              <a:buNone/>
            </a:pPr>
            <a:r>
              <a:rPr lang="es-CL" sz="2800" b="1" dirty="0" smtClean="0"/>
              <a:t>LOS VALORES Y LA OPCIÓN FUNDAMENTAL.</a:t>
            </a:r>
          </a:p>
          <a:p>
            <a:pPr marL="0" indent="0">
              <a:buNone/>
            </a:pPr>
            <a:endParaRPr lang="es-CL" sz="2800" b="1" dirty="0">
              <a:solidFill>
                <a:srgbClr val="7030A0"/>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4090228814"/>
              </p:ext>
            </p:extLst>
          </p:nvPr>
        </p:nvGraphicFramePr>
        <p:xfrm>
          <a:off x="755576" y="2276872"/>
          <a:ext cx="4248473" cy="2242185"/>
        </p:xfrm>
        <a:graphic>
          <a:graphicData uri="http://schemas.openxmlformats.org/drawingml/2006/table">
            <a:tbl>
              <a:tblPr>
                <a:tableStyleId>{5C22544A-7EE6-4342-B048-85BDC9FD1C3A}</a:tableStyleId>
              </a:tblPr>
              <a:tblGrid>
                <a:gridCol w="4248473"/>
              </a:tblGrid>
              <a:tr h="479260">
                <a:tc>
                  <a:txBody>
                    <a:bodyPr/>
                    <a:lstStyle/>
                    <a:p>
                      <a:pPr algn="l" fontAlgn="b"/>
                      <a:r>
                        <a:rPr lang="es-CL" sz="2400" b="1" u="none" strike="noStrike" dirty="0" smtClean="0">
                          <a:solidFill>
                            <a:srgbClr val="FF0000"/>
                          </a:solidFill>
                          <a:effectLst/>
                        </a:rPr>
                        <a:t>OBJETIVOS:</a:t>
                      </a:r>
                    </a:p>
                    <a:p>
                      <a:pPr algn="l" fontAlgn="b"/>
                      <a:r>
                        <a:rPr lang="es-CL" sz="2400" b="1" u="none" strike="noStrike" dirty="0" smtClean="0">
                          <a:solidFill>
                            <a:srgbClr val="FF0000"/>
                          </a:solidFill>
                          <a:effectLst/>
                        </a:rPr>
                        <a:t>1.. </a:t>
                      </a:r>
                      <a:r>
                        <a:rPr lang="es-CL" sz="2400" b="1" u="none" strike="noStrike" dirty="0">
                          <a:solidFill>
                            <a:srgbClr val="FF0000"/>
                          </a:solidFill>
                          <a:effectLst/>
                        </a:rPr>
                        <a:t>Valorar la vida espiritual </a:t>
                      </a:r>
                      <a:r>
                        <a:rPr lang="es-CL" sz="2400" b="1" u="none" strike="noStrike" dirty="0" smtClean="0">
                          <a:solidFill>
                            <a:srgbClr val="FF0000"/>
                          </a:solidFill>
                          <a:effectLst/>
                        </a:rPr>
                        <a:t> y  el </a:t>
                      </a:r>
                      <a:endParaRPr lang="es-CL" sz="2400" b="1" i="0" u="none" strike="noStrike" dirty="0">
                        <a:solidFill>
                          <a:srgbClr val="FF0000"/>
                        </a:solidFill>
                        <a:effectLst/>
                        <a:latin typeface="Calibri" panose="020F0502020204030204" pitchFamily="34" charset="0"/>
                      </a:endParaRPr>
                    </a:p>
                  </a:txBody>
                  <a:tcPr marL="9525" marR="9525" marT="9525" marB="0" anchor="b"/>
                </a:tc>
              </a:tr>
              <a:tr h="242710">
                <a:tc>
                  <a:txBody>
                    <a:bodyPr/>
                    <a:lstStyle/>
                    <a:p>
                      <a:pPr algn="l" fontAlgn="b"/>
                      <a:r>
                        <a:rPr lang="es-CL" sz="2400" b="1" u="none" strike="noStrike" dirty="0">
                          <a:solidFill>
                            <a:srgbClr val="FF0000"/>
                          </a:solidFill>
                          <a:effectLst/>
                        </a:rPr>
                        <a:t>autoconocimiento.</a:t>
                      </a:r>
                      <a:endParaRPr lang="es-CL" sz="2400" b="1" i="0" u="none" strike="noStrike" dirty="0">
                        <a:solidFill>
                          <a:srgbClr val="FF0000"/>
                        </a:solidFill>
                        <a:effectLst/>
                        <a:latin typeface="Calibri" panose="020F0502020204030204" pitchFamily="34" charset="0"/>
                      </a:endParaRPr>
                    </a:p>
                  </a:txBody>
                  <a:tcPr marL="9525" marR="9525" marT="9525" marB="0" anchor="b"/>
                </a:tc>
              </a:tr>
              <a:tr h="242710">
                <a:tc>
                  <a:txBody>
                    <a:bodyPr/>
                    <a:lstStyle/>
                    <a:p>
                      <a:pPr algn="l" fontAlgn="b"/>
                      <a:r>
                        <a:rPr lang="es-CL" sz="2400" b="1" u="none" strike="noStrike" dirty="0" smtClean="0">
                          <a:solidFill>
                            <a:srgbClr val="FF0000"/>
                          </a:solidFill>
                          <a:effectLst/>
                        </a:rPr>
                        <a:t>2.</a:t>
                      </a:r>
                      <a:r>
                        <a:rPr lang="es-CL" sz="2400" b="1" u="none" strike="noStrike" baseline="0" dirty="0" smtClean="0">
                          <a:solidFill>
                            <a:srgbClr val="FF0000"/>
                          </a:solidFill>
                          <a:effectLst/>
                        </a:rPr>
                        <a:t> </a:t>
                      </a:r>
                      <a:r>
                        <a:rPr lang="es-CL" sz="2400" b="1" u="none" strike="noStrike" dirty="0" smtClean="0">
                          <a:solidFill>
                            <a:srgbClr val="FF0000"/>
                          </a:solidFill>
                          <a:effectLst/>
                        </a:rPr>
                        <a:t> </a:t>
                      </a:r>
                      <a:r>
                        <a:rPr lang="es-CL" sz="2400" b="1" u="none" strike="noStrike" dirty="0">
                          <a:solidFill>
                            <a:srgbClr val="FF0000"/>
                          </a:solidFill>
                          <a:effectLst/>
                        </a:rPr>
                        <a:t>Definir la opción fundamental</a:t>
                      </a:r>
                      <a:endParaRPr lang="es-CL" sz="2400" b="1" i="0" u="none" strike="noStrike" dirty="0">
                        <a:solidFill>
                          <a:srgbClr val="FF0000"/>
                        </a:solidFill>
                        <a:effectLst/>
                        <a:latin typeface="Calibri" panose="020F0502020204030204" pitchFamily="34" charset="0"/>
                      </a:endParaRPr>
                    </a:p>
                  </a:txBody>
                  <a:tcPr marL="9525" marR="9525" marT="9525" marB="0" anchor="b"/>
                </a:tc>
              </a:tr>
              <a:tr h="242710">
                <a:tc>
                  <a:txBody>
                    <a:bodyPr/>
                    <a:lstStyle/>
                    <a:p>
                      <a:pPr algn="l" fontAlgn="b"/>
                      <a:r>
                        <a:rPr lang="es-CL" sz="2400" b="1" u="none" strike="noStrike" dirty="0">
                          <a:solidFill>
                            <a:srgbClr val="FF0000"/>
                          </a:solidFill>
                          <a:effectLst/>
                        </a:rPr>
                        <a:t>de vida y </a:t>
                      </a:r>
                      <a:r>
                        <a:rPr lang="es-CL" sz="2400" b="1" u="none" strike="noStrike" dirty="0" smtClean="0">
                          <a:solidFill>
                            <a:srgbClr val="FF0000"/>
                          </a:solidFill>
                          <a:effectLst/>
                        </a:rPr>
                        <a:t>jerarquía </a:t>
                      </a:r>
                      <a:r>
                        <a:rPr lang="es-CL" sz="2400" b="1" u="none" strike="noStrike" dirty="0">
                          <a:solidFill>
                            <a:srgbClr val="FF0000"/>
                          </a:solidFill>
                          <a:effectLst/>
                        </a:rPr>
                        <a:t>de los valores</a:t>
                      </a:r>
                      <a:endParaRPr lang="es-CL" sz="2400" b="1" i="0" u="none" strike="noStrike" dirty="0">
                        <a:solidFill>
                          <a:srgbClr val="FF0000"/>
                        </a:solidFill>
                        <a:effectLst/>
                        <a:latin typeface="Calibri" panose="020F0502020204030204" pitchFamily="34" charset="0"/>
                      </a:endParaRPr>
                    </a:p>
                  </a:txBody>
                  <a:tcPr marL="9525" marR="9525" marT="9525" marB="0" anchor="b"/>
                </a:tc>
              </a:tr>
              <a:tr h="242710">
                <a:tc>
                  <a:txBody>
                    <a:bodyPr/>
                    <a:lstStyle/>
                    <a:p>
                      <a:pPr algn="l" fontAlgn="b"/>
                      <a:r>
                        <a:rPr lang="es-CL" sz="2400" b="1" u="none" strike="noStrike" dirty="0">
                          <a:solidFill>
                            <a:srgbClr val="FF0000"/>
                          </a:solidFill>
                          <a:effectLst/>
                        </a:rPr>
                        <a:t>que la orientan.</a:t>
                      </a:r>
                      <a:endParaRPr lang="es-CL" sz="2400" b="1" i="0" u="none" strike="noStrike" dirty="0">
                        <a:solidFill>
                          <a:srgbClr val="FF0000"/>
                        </a:solidFill>
                        <a:effectLst/>
                        <a:latin typeface="Calibri" panose="020F0502020204030204" pitchFamily="34" charset="0"/>
                      </a:endParaRPr>
                    </a:p>
                  </a:txBody>
                  <a:tcPr marL="9525" marR="9525" marT="9525" marB="0" anchor="b"/>
                </a:tc>
              </a:tr>
            </a:tbl>
          </a:graphicData>
        </a:graphic>
      </p:graphicFrame>
      <p:pic>
        <p:nvPicPr>
          <p:cNvPr id="5" name="Imagen 4"/>
          <p:cNvPicPr>
            <a:picLocks noChangeAspect="1"/>
          </p:cNvPicPr>
          <p:nvPr/>
        </p:nvPicPr>
        <p:blipFill>
          <a:blip r:embed="rId2"/>
          <a:stretch>
            <a:fillRect/>
          </a:stretch>
        </p:blipFill>
        <p:spPr>
          <a:xfrm>
            <a:off x="5796136" y="1306835"/>
            <a:ext cx="2590800" cy="1762125"/>
          </a:xfrm>
          <a:prstGeom prst="rect">
            <a:avLst/>
          </a:prstGeom>
        </p:spPr>
      </p:pic>
    </p:spTree>
    <p:extLst>
      <p:ext uri="{BB962C8B-B14F-4D97-AF65-F5344CB8AC3E}">
        <p14:creationId xmlns:p14="http://schemas.microsoft.com/office/powerpoint/2010/main" val="875299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TotalTime>
  <Words>1036</Words>
  <Application>Microsoft Office PowerPoint</Application>
  <PresentationFormat>Presentación en pantalla (4:3)</PresentationFormat>
  <Paragraphs>80</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Arial Black</vt:lpstr>
      <vt:lpstr>Calibri</vt:lpstr>
      <vt:lpstr>Tema de Office</vt:lpstr>
      <vt:lpstr>UNIDAD 1</vt:lpstr>
      <vt:lpstr>Presentación de la Unidad</vt:lpstr>
      <vt:lpstr>¿QUÉ ES UN PROYECTO DE VIDA?</vt:lpstr>
      <vt:lpstr>Presentación de PowerPoint</vt:lpstr>
      <vt:lpstr>ELEMENTOS QUE CONFORMAN UN PROYECTO DE VIDA</vt:lpstr>
      <vt:lpstr>Presentación de PowerPoint</vt:lpstr>
      <vt:lpstr>Actividad: “Inventario de mi vida”</vt:lpstr>
      <vt:lpstr>Presentación de PowerPoint</vt:lpstr>
      <vt:lpstr>      </vt:lpstr>
      <vt:lpstr>LOS VALORES</vt:lpstr>
      <vt:lpstr>Presentación de PowerPoint</vt:lpstr>
      <vt:lpstr>LA OPCIÓN FUNDAMENTAL</vt:lpstr>
      <vt:lpstr>Presentación de PowerPoint</vt:lpstr>
      <vt:lpstr>Presentación de PowerPoint</vt:lpstr>
      <vt:lpstr>ACTIVIDAD</vt:lpstr>
      <vt:lpstr>Presentación de PowerPoint</vt:lpstr>
      <vt:lpstr>LA AUTORREALIZACIÓN</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1</dc:title>
  <dc:creator>pc</dc:creator>
  <cp:lastModifiedBy>Usuario de Windows</cp:lastModifiedBy>
  <cp:revision>64</cp:revision>
  <dcterms:created xsi:type="dcterms:W3CDTF">2018-04-02T19:07:54Z</dcterms:created>
  <dcterms:modified xsi:type="dcterms:W3CDTF">2020-05-05T02:44:38Z</dcterms:modified>
</cp:coreProperties>
</file>